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15"/>
  </p:notesMasterIdLst>
  <p:handoutMasterIdLst>
    <p:handoutMasterId r:id="rId16"/>
  </p:handoutMasterIdLst>
  <p:sldIdLst>
    <p:sldId id="256" r:id="rId3"/>
    <p:sldId id="286" r:id="rId4"/>
    <p:sldId id="260" r:id="rId5"/>
    <p:sldId id="290" r:id="rId6"/>
    <p:sldId id="291" r:id="rId7"/>
    <p:sldId id="292" r:id="rId8"/>
    <p:sldId id="289" r:id="rId9"/>
    <p:sldId id="294" r:id="rId10"/>
    <p:sldId id="295" r:id="rId11"/>
    <p:sldId id="296" r:id="rId12"/>
    <p:sldId id="297" r:id="rId13"/>
    <p:sldId id="298" r:id="rId1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3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450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1/13/2017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1/13/2017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0622-75E4-48B8-A617-5428CA5926CE}" type="datetimeFigureOut">
              <a:t>2017/1/13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latinLnBrk="0">
              <a:defRPr lang="zh-CN" sz="1100" b="0">
                <a:solidFill>
                  <a:schemeClr val="tx1">
                    <a:tint val="75000"/>
                    <a:alpha val="6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40FF0622-75E4-48B8-A617-5428CA5926CE}" type="datetimeFigureOut">
              <a:rPr lang="en-US" altLang="zh-CN" smtClean="0"/>
              <a:pPr/>
              <a:t>1/13/2017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100" b="0">
                <a:solidFill>
                  <a:schemeClr val="tx1">
                    <a:tint val="75000"/>
                    <a:alpha val="6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0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6181" y="326079"/>
            <a:ext cx="9386045" cy="2917723"/>
          </a:xfrm>
        </p:spPr>
        <p:txBody>
          <a:bodyPr/>
          <a:lstStyle/>
          <a:p>
            <a:pPr algn="ctr"/>
            <a:r>
              <a:rPr lang="zh-CN" altLang="en-US" dirty="0" smtClean="0"/>
              <a:t>企业的活动管家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36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2017·</a:t>
            </a:r>
            <a:r>
              <a:rPr lang="zh-CN" altLang="en-US" sz="36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肯爱</a:t>
            </a:r>
            <a:r>
              <a:rPr lang="zh-CN" altLang="en-US" sz="36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生活</a:t>
            </a:r>
            <a:endParaRPr lang="zh-CN" sz="36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10" y="4633805"/>
            <a:ext cx="1612653" cy="11149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62447" y="5828196"/>
            <a:ext cx="177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私家課</a:t>
            </a:r>
            <a:endParaRPr lang="zh-CN" altLang="en-US" sz="2800" b="1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6700" y="3433476"/>
            <a:ext cx="9308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Lucida Calligraphy" panose="03010101010101010101" pitchFamily="66" charset="0"/>
              </a:rPr>
              <a:t>A desire to better society, A desire to bring happiness to man, and a desire to find one’s own happiness predicated on a deep and abiding passion for people, things, and events.”</a:t>
            </a:r>
            <a:endParaRPr lang="zh-CN" altLang="en-US" dirty="0">
              <a:latin typeface="Lucida Calligraphy" panose="03010101010101010101" pitchFamily="66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4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mmbiz.qpic.cn/mmbiz/MsY0COZPZAG3gNUwRem1ibrMoWKIcMTKSM4ibj1P0z5BIHO4yk2pKmaaic5CY8ggl7czaZtKeUSzwNBcyYgkKCKrw/640?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mmbiz.qpic.cn/mmbiz_jpg/MsY0COZPZAFxWvgmbVwEAKpE3tet4iahUqhH3Jpt6JibR5NgmOmpS51xCzApqrfAneEzBMTJ0WwRMOjXsJxpqP2Q/640?tp=webp&amp;wxfrom=5&amp;wx_lazy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87" y="3855752"/>
            <a:ext cx="3544075" cy="2359025"/>
          </a:xfrm>
          <a:prstGeom prst="rect">
            <a:avLst/>
          </a:prstGeom>
        </p:spPr>
      </p:pic>
      <p:sp>
        <p:nvSpPr>
          <p:cNvPr id="8" name="AutoShape 6" descr="http://mmbiz.qpic.cn/mmbiz_jpg/MsY0COZPZAFxWvgmbVwEAKpE3tet4iahUDA7fAJjj5QdE0jmKY6udzzWvCA4DBt1icpjynJVicTY3tiboVYPmsdkgA/640?tp=webp&amp;wxfrom=5&amp;wx_lazy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617538"/>
            <a:ext cx="3568700" cy="2676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516" y="617538"/>
            <a:ext cx="3350683" cy="26971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19" y="3845941"/>
            <a:ext cx="3350683" cy="23786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59" y="617539"/>
            <a:ext cx="3721100" cy="26590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7818" y="3855752"/>
            <a:ext cx="3720041" cy="24139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24504" y="6269675"/>
            <a:ext cx="10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收纳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43475" y="3359758"/>
            <a:ext cx="10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下</a:t>
            </a:r>
            <a:r>
              <a:rPr lang="zh-CN" altLang="en-US" sz="1400" dirty="0" smtClean="0">
                <a:latin typeface="+mn-ea"/>
              </a:rPr>
              <a:t>午茶课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67246" y="3349538"/>
            <a:ext cx="135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n-ea"/>
              </a:rPr>
              <a:t>Art Battle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63133" y="3348961"/>
            <a:ext cx="10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手作编织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384144" y="6269675"/>
            <a:ext cx="276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私家</a:t>
            </a:r>
            <a:r>
              <a:rPr lang="zh-CN" altLang="en-US" sz="1400" dirty="0" smtClean="0">
                <a:latin typeface="+mn-ea"/>
              </a:rPr>
              <a:t>课手作家庭日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被誉为京城最美市集</a:t>
            </a:r>
            <a:r>
              <a:rPr lang="en-US" altLang="zh-CN" sz="1400" dirty="0" smtClean="0">
                <a:latin typeface="+mn-ea"/>
              </a:rPr>
              <a:t>-</a:t>
            </a:r>
            <a:r>
              <a:rPr lang="zh-CN" altLang="en-US" sz="1400" dirty="0" smtClean="0">
                <a:latin typeface="+mn-ea"/>
              </a:rPr>
              <a:t>也是人流量最大的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42199" y="6377396"/>
            <a:ext cx="4037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n-ea"/>
              </a:rPr>
              <a:t>第</a:t>
            </a:r>
            <a:r>
              <a:rPr lang="en-US" altLang="zh-CN" sz="1400" dirty="0" smtClean="0">
                <a:latin typeface="+mn-ea"/>
              </a:rPr>
              <a:t>5</a:t>
            </a:r>
            <a:r>
              <a:rPr lang="zh-CN" altLang="en-US" sz="1400" dirty="0" smtClean="0">
                <a:latin typeface="+mn-ea"/>
              </a:rPr>
              <a:t>届北京国际设计周</a:t>
            </a:r>
            <a:r>
              <a:rPr lang="en-US" altLang="zh-CN" sz="1400" dirty="0" smtClean="0">
                <a:latin typeface="+mn-ea"/>
              </a:rPr>
              <a:t>-2</a:t>
            </a:r>
            <a:r>
              <a:rPr lang="zh-CN" altLang="en-US" sz="1400" dirty="0" smtClean="0">
                <a:latin typeface="+mn-ea"/>
              </a:rPr>
              <a:t>岸故宫文创生活策展人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466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服务内容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772829"/>
              </p:ext>
            </p:extLst>
          </p:nvPr>
        </p:nvGraphicFramePr>
        <p:xfrm>
          <a:off x="646111" y="1506538"/>
          <a:ext cx="1013619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279"/>
                <a:gridCol w="3092279"/>
                <a:gridCol w="39516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Item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服务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内容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510222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课程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课程设计、定制、执行</a:t>
                      </a:r>
                      <a:endParaRPr lang="en-US" altLang="zh-CN" sz="1400" dirty="0" smtClean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活动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活动设计、定制、执行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场地安排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根据人数来安排符合调性的场地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场景布置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花艺、餐桌布置、氛围营造、美学设计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新媒体设计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视频、全息影像设计、音乐等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茶歇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英式下午茶标配、法式下午茶标配、日式、中国下午茶、美式简约下午茶、地中海下午茶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甜品台定制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企业专属主题定制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私宴定制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餐桌布置、主厨私宴定制等</a:t>
                      </a:r>
                      <a:endParaRPr lang="zh-CN" altLang="en-US" sz="14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1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4700" y="1565555"/>
            <a:ext cx="9715500" cy="136338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若肯爱</a:t>
            </a:r>
            <a:endParaRPr lang="en-US" altLang="zh-CN" sz="2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algn="ctr">
              <a:buNone/>
            </a:pP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2017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，让我们在爱里合一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0" indent="0" algn="ctr">
              <a:buNone/>
            </a:pP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我们所做的一切事情，都是让人与人产生美好的关系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pPr marL="0" indent="0" algn="ctr">
              <a:buNone/>
            </a:pP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因为有了爱，才有信任，扶持，共生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</a:p>
          <a:p>
            <a:pPr marL="0" indent="0" algn="ctr">
              <a:buNone/>
            </a:pP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愿这份爱，祝福你的企业和家庭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75" y="4803775"/>
            <a:ext cx="1241425" cy="124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09" y="286498"/>
            <a:ext cx="1587891" cy="10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7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343561" y="426959"/>
            <a:ext cx="2922589" cy="626782"/>
          </a:xfrm>
        </p:spPr>
        <p:txBody>
          <a:bodyPr/>
          <a:lstStyle/>
          <a:p>
            <a:r>
              <a:rPr lang="en-US" altLang="zh-CN" sz="4400" dirty="0">
                <a:latin typeface="Lucida Calligraphy" panose="03010101010101010101" pitchFamily="66" charset="0"/>
              </a:rPr>
              <a:t>Greeting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4008" y="1381034"/>
            <a:ext cx="8268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★</a:t>
            </a:r>
            <a:r>
              <a:rPr lang="zh-CN" altLang="en-US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又是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一年，经历了环境的雾霾，经济的波动，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2017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，企业更要传递爱，一颗肯爱的心，把爱带给你的员工、你的</a:t>
            </a:r>
            <a:r>
              <a:rPr lang="en-US" altLang="zh-CN" dirty="0" err="1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vip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、你关心重视的人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. </a:t>
            </a:r>
          </a:p>
          <a:p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★</a:t>
            </a:r>
            <a:r>
              <a:rPr lang="en-US" altLang="zh-CN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2017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. 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私家课为企业推出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系列肯爱的课程及活动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. 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当你愿意付出一颗肯爱的心，就会发现生活如此美好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,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人与人之间的关系更加亲近和合一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.  </a:t>
            </a:r>
          </a:p>
        </p:txBody>
      </p:sp>
      <p:sp>
        <p:nvSpPr>
          <p:cNvPr id="6" name="矩形 5"/>
          <p:cNvSpPr/>
          <p:nvPr/>
        </p:nvSpPr>
        <p:spPr>
          <a:xfrm>
            <a:off x="424009" y="3172596"/>
            <a:ext cx="917719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如果你符合以下需要？</a:t>
            </a:r>
            <a:endParaRPr lang="en-US" altLang="zh-CN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1. 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建立企业团队之间的更亲近的联系，让员工、员工的家庭更加感受企业的爱和关系！因为家庭的幸福、每一个人具有爱的能力，意味着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ta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对于企业会更加的忠诚与付出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.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2. 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表达对于</a:t>
            </a:r>
            <a:r>
              <a:rPr lang="en-US" altLang="zh-CN" dirty="0" err="1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vip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和客户之间的感恩及联系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.</a:t>
            </a: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3. 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用独特的课程、活动体验设计，无缝连接地将产品植入其中，让客户买得很开心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,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提升线下的转化率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4. 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消费升级的内容提供</a:t>
            </a:r>
            <a:endParaRPr lang="en-US" altLang="zh-CN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5. </a:t>
            </a:r>
            <a:r>
              <a:rPr lang="zh-CN" altLang="en-US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想要把活动做得更加有创意、科技、有品味、更加直达人心？</a:t>
            </a:r>
            <a:r>
              <a:rPr lang="en-US" altLang="zh-CN" dirty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 </a:t>
            </a:r>
            <a:endParaRPr lang="zh-CN" altLang="en-US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01" y="1736093"/>
            <a:ext cx="1609344" cy="37917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97107" y="27754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85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7812" y="1113793"/>
            <a:ext cx="10136188" cy="4853938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私家课，学会爱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学会持家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学会生活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+mn-ea"/>
                <a:ea typeface="+mn-ea"/>
              </a:rPr>
              <a:t>我们精选了最优质的生活课程和内容服务，我们有完整的课程体系和一站式的活动解决方案，来为每一个家庭和机构进行服务</a:t>
            </a:r>
            <a:r>
              <a:rPr lang="en-US" altLang="zh-CN" dirty="0">
                <a:latin typeface="+mn-ea"/>
                <a:ea typeface="+mn-ea"/>
              </a:rPr>
              <a:t>. </a:t>
            </a:r>
          </a:p>
          <a:p>
            <a:r>
              <a:rPr lang="zh-CN" altLang="en-US" dirty="0">
                <a:latin typeface="+mn-ea"/>
                <a:ea typeface="+mn-ea"/>
              </a:rPr>
              <a:t>我们擅长每一场课程和活动的定制设计，用嗅觉、听觉、触觉、视觉等来丰富客人的感官体验</a:t>
            </a:r>
            <a:r>
              <a:rPr lang="en-US" altLang="zh-CN" dirty="0" smtClean="0">
                <a:latin typeface="+mn-ea"/>
                <a:ea typeface="+mn-ea"/>
              </a:rPr>
              <a:t>.</a:t>
            </a:r>
          </a:p>
          <a:p>
            <a:r>
              <a:rPr lang="zh-CN" altLang="en-US" dirty="0" smtClean="0">
                <a:latin typeface="+mn-ea"/>
                <a:ea typeface="+mn-ea"/>
              </a:rPr>
              <a:t>我们不仅对于每场课程和活动在内容上的设计基础上，针对每一场课程和活动都会对设计不同的气味和音乐</a:t>
            </a:r>
            <a:r>
              <a:rPr lang="en-US" altLang="zh-CN" dirty="0" smtClean="0">
                <a:latin typeface="+mn-ea"/>
                <a:ea typeface="+mn-ea"/>
              </a:rPr>
              <a:t>. 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dirty="0">
                <a:latin typeface="+mn-ea"/>
                <a:ea typeface="+mn-ea"/>
              </a:rPr>
              <a:t>我们服务过的客户：</a:t>
            </a:r>
            <a:r>
              <a:rPr lang="en-US" altLang="zh-CN" dirty="0">
                <a:latin typeface="+mn-ea"/>
                <a:ea typeface="+mn-ea"/>
              </a:rPr>
              <a:t>Omega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 err="1">
                <a:latin typeface="+mn-ea"/>
                <a:ea typeface="+mn-ea"/>
              </a:rPr>
              <a:t>Laperla</a:t>
            </a:r>
            <a:r>
              <a:rPr lang="zh-CN" altLang="en-US" dirty="0">
                <a:latin typeface="+mn-ea"/>
                <a:ea typeface="+mn-ea"/>
              </a:rPr>
              <a:t>、美洲俱乐部、长江商学院、中石油、华夏理财</a:t>
            </a:r>
            <a:r>
              <a:rPr lang="en-US" altLang="zh-CN" dirty="0" err="1">
                <a:latin typeface="+mn-ea"/>
                <a:ea typeface="+mn-ea"/>
              </a:rPr>
              <a:t>vip</a:t>
            </a:r>
            <a:r>
              <a:rPr lang="zh-CN" altLang="en-US" dirty="0">
                <a:latin typeface="+mn-ea"/>
                <a:ea typeface="+mn-ea"/>
              </a:rPr>
              <a:t>、金宝贝、海洋洋</a:t>
            </a:r>
            <a:r>
              <a:rPr lang="en-US" altLang="zh-CN" dirty="0">
                <a:latin typeface="+mn-ea"/>
                <a:ea typeface="+mn-ea"/>
              </a:rPr>
              <a:t>SPA</a:t>
            </a:r>
            <a:r>
              <a:rPr lang="zh-CN" altLang="en-US" dirty="0">
                <a:latin typeface="+mn-ea"/>
                <a:ea typeface="+mn-ea"/>
              </a:rPr>
              <a:t>、中房集团、舒雅、芬迪</a:t>
            </a:r>
            <a:r>
              <a:rPr lang="en-US" altLang="zh-CN" dirty="0">
                <a:latin typeface="+mn-ea"/>
                <a:ea typeface="+mn-ea"/>
              </a:rPr>
              <a:t>casa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 err="1">
                <a:latin typeface="+mn-ea"/>
                <a:ea typeface="+mn-ea"/>
              </a:rPr>
              <a:t>Imola</a:t>
            </a:r>
            <a:r>
              <a:rPr lang="zh-CN" altLang="en-US" dirty="0">
                <a:latin typeface="+mn-ea"/>
                <a:ea typeface="+mn-ea"/>
              </a:rPr>
              <a:t>家居、博世家电、</a:t>
            </a:r>
            <a:r>
              <a:rPr lang="en-US" altLang="zh-CN" dirty="0">
                <a:latin typeface="+mn-ea"/>
                <a:ea typeface="+mn-ea"/>
              </a:rPr>
              <a:t>Miele</a:t>
            </a:r>
            <a:r>
              <a:rPr lang="zh-CN" altLang="en-US" dirty="0">
                <a:latin typeface="+mn-ea"/>
                <a:ea typeface="+mn-ea"/>
              </a:rPr>
              <a:t>、嘉格纳、中子星等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dirty="0">
                <a:latin typeface="+mn-ea"/>
                <a:ea typeface="+mn-ea"/>
              </a:rPr>
              <a:t>将近</a:t>
            </a:r>
            <a:r>
              <a:rPr lang="en-US" altLang="zh-CN" dirty="0">
                <a:latin typeface="+mn-ea"/>
                <a:ea typeface="+mn-ea"/>
              </a:rPr>
              <a:t>3200</a:t>
            </a:r>
            <a:r>
              <a:rPr lang="zh-CN" altLang="en-US" dirty="0">
                <a:latin typeface="+mn-ea"/>
                <a:ea typeface="+mn-ea"/>
              </a:rPr>
              <a:t>位学生及会员参与体验过私家课的课程及活动</a:t>
            </a:r>
            <a:r>
              <a:rPr lang="en-US" altLang="zh-CN" dirty="0">
                <a:latin typeface="+mn-ea"/>
                <a:ea typeface="+mn-ea"/>
              </a:rPr>
              <a:t>. </a:t>
            </a:r>
          </a:p>
          <a:p>
            <a:r>
              <a:rPr lang="zh-CN" altLang="en-US" dirty="0">
                <a:latin typeface="+mn-ea"/>
                <a:ea typeface="+mn-ea"/>
              </a:rPr>
              <a:t>我们的签约老师大部分拥有海外的生活、学习背景，了解中西方的文化，热爱生活，重视与客人的沟通交流</a:t>
            </a:r>
            <a:r>
              <a:rPr lang="en-US" altLang="zh-CN" dirty="0">
                <a:latin typeface="+mn-ea"/>
                <a:ea typeface="+mn-ea"/>
              </a:rPr>
              <a:t>. </a:t>
            </a:r>
          </a:p>
          <a:p>
            <a:r>
              <a:rPr lang="zh-CN" altLang="en-US" dirty="0">
                <a:latin typeface="+mn-ea"/>
                <a:ea typeface="+mn-ea"/>
              </a:rPr>
              <a:t>我们与手工无添加中央厨房深度战略合作，客户可以定制自己的茶歇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dirty="0">
                <a:latin typeface="+mn-ea"/>
                <a:ea typeface="+mn-ea"/>
              </a:rPr>
              <a:t>我们有丰富花艺、布置经验的团队深度战略合作</a:t>
            </a:r>
            <a:r>
              <a:rPr lang="en-US" altLang="zh-CN" dirty="0">
                <a:latin typeface="+mn-ea"/>
                <a:ea typeface="+mn-ea"/>
              </a:rPr>
              <a:t>. </a:t>
            </a:r>
          </a:p>
          <a:p>
            <a:pPr marL="0" indent="0">
              <a:buNone/>
            </a:pPr>
            <a:endParaRPr lang="zh-CN" dirty="0"/>
          </a:p>
        </p:txBody>
      </p:sp>
      <p:sp>
        <p:nvSpPr>
          <p:cNvPr id="4" name="矩形 3"/>
          <p:cNvSpPr/>
          <p:nvPr/>
        </p:nvSpPr>
        <p:spPr>
          <a:xfrm>
            <a:off x="277812" y="179252"/>
            <a:ext cx="2965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Lucida Handwriting" panose="03010101010101010101" pitchFamily="66" charset="0"/>
              </a:rPr>
              <a:t>About Us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566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68258"/>
              </p:ext>
            </p:extLst>
          </p:nvPr>
        </p:nvGraphicFramePr>
        <p:xfrm>
          <a:off x="0" y="393700"/>
          <a:ext cx="12192000" cy="6066545"/>
        </p:xfrm>
        <a:graphic>
          <a:graphicData uri="http://schemas.openxmlformats.org/drawingml/2006/table">
            <a:tbl>
              <a:tblPr/>
              <a:tblGrid>
                <a:gridCol w="986947"/>
                <a:gridCol w="1810532"/>
                <a:gridCol w="6249095"/>
                <a:gridCol w="3145426"/>
              </a:tblGrid>
              <a:tr h="364011">
                <a:tc gridSpan="4"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私家课</a:t>
                      </a:r>
                      <a:r>
                        <a:rPr lang="en-US" altLang="zh-CN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r>
                        <a:rPr lang="zh-CN" altLang="en-US" sz="12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部分课程 （老师均为私家课独家的签约老师）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89309">
                <a:tc rowSpan="3"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家政体系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收纳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收纳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哲学，收纳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方法；收纳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美学，收纳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实践；居家收纳工具</a:t>
                      </a:r>
                      <a:r>
                        <a:rPr lang="en-US" altLang="zh-CN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DIY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Rebecca 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讲师 美籍华裔 设计师 收纳师 </a:t>
                      </a:r>
                      <a:b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zh-CN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Grace 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私家课创始人 </a:t>
                      </a:r>
                      <a:r>
                        <a:rPr lang="en-US" altLang="zh-CN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Yan 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设计师 收纳师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89309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家庭自然治疗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自然疗法认识；发烧；疼痛；咳嗽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；呼吸道；空气净化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等制作方法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叶子 美国芳香理疗师 ；大使夫人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480723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营养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健康烹饪方法、认识食品添加剂、及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日常居家用品的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化学成分； 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家庭成员健康的调理及日常膳食（如高血压，脂肪肝，运动人群的饮食调理等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）；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Josephine 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美国营养师资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格（美籍）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63941">
                <a:tc rowSpan="6"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手作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手工礼物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手工礼物的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包装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Rebecca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讲师 美籍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华裔 ；</a:t>
                      </a:r>
                      <a:r>
                        <a:rPr lang="en-US" altLang="zh-CN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Kosei</a:t>
                      </a:r>
                      <a:r>
                        <a:rPr lang="en-US" altLang="zh-CN" sz="1200" b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200" b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大使夫人；</a:t>
                      </a:r>
                      <a:r>
                        <a:rPr lang="en-US" altLang="zh-CN" sz="1200" b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Elizabeth (</a:t>
                      </a:r>
                      <a:r>
                        <a:rPr lang="zh-CN" altLang="en-US" sz="1200" b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前白宫宴会主管）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63941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手作香氛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手工香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氛、手作口红、手作护肤品、手工精油制作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Stan 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台湾人 手作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设计师 ；另外香氛艺术家： </a:t>
                      </a:r>
                      <a:r>
                        <a:rPr lang="en-US" altLang="zh-CN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Josephine 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美籍华裔；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63941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手作首饰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手工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首饰</a:t>
                      </a:r>
                      <a:r>
                        <a:rPr lang="zh-CN" altLang="en-US" sz="1200" b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、手作编织首饰、手作珐琅、手作缂丝体验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Rebecca 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设计师（美籍华裔）；前大使夫人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54024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手工素食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天然酵母的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培养；无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黄油，无面粉，无糖的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料理；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fr-FR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fr-FR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(前大使夫人）</a:t>
                      </a: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185496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无添加居家用品制作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手工无添加居家用品的制作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fr-FR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Jean  (前大使夫人）</a:t>
                      </a:r>
                      <a:endParaRPr lang="fr-F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194655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手作编织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手工编织</a:t>
                      </a:r>
                      <a:r>
                        <a:rPr lang="en-US" altLang="zh-CN" sz="1200" b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Macrame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手作居家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装饰、二手衣服改造、手工编织首饰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Rebecca 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设计师 叶子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194655">
                <a:tc rowSpan="5"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美学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花艺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认识植物，园艺，居家花艺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叶子等自然植物设计师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194655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色彩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色彩心理，色彩搭配，色彩应用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Pan Xin 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194655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餐桌艺术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餐桌礼仪，餐桌文化，私宴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设计，欧洲餐桌文化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Grace 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、甄老师、高老师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63941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下午茶文化、礼仪、布置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下午茶文化，礼仪，策划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高老师、</a:t>
                      </a:r>
                      <a:r>
                        <a:rPr lang="en-US" altLang="zh-CN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Grace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194655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solidFill>
                      <a:srgbClr val="C7D93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party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策划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主题活动策划，设计，布置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Jenny 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甄妮 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Grace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52981"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家庭关系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爱的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种语言、婚姻秘诀等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爱的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种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语言；婚姻秘诀；化解冲突；婚前辅导；亲子教养等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Grace </a:t>
                      </a:r>
                      <a:r>
                        <a:rPr lang="zh-CN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启国 美</a:t>
                      </a:r>
                      <a:r>
                        <a:rPr lang="zh-CN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玲 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54024"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音乐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音乐疗愈、音乐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游戏、合唱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通过音乐的方式，认识自己的内心，放松压力，感受音乐的治愈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能力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同样适合亲子）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德国莫扎特音乐学院</a:t>
                      </a:r>
                      <a:r>
                        <a:rPr lang="zh-CN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音乐治疗 教授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52981"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艺术创造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艺术来创造家居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手作艺术台灯、手作艺术冰箱贴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签约艺术家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363941"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人文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繁体字学习、品牌历史文化等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繁体字认识、文化、学习；香水历史文化；欧洲家具历史文化；世界文明；故宫秘史等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1pPr>
                      <a:lvl2pPr marL="457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2pPr>
                      <a:lvl3pPr marL="914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3pPr>
                      <a:lvl4pPr marL="1371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4pPr>
                      <a:lvl5pPr marL="18288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5pPr>
                      <a:lvl6pPr marL="22860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6pPr>
                      <a:lvl7pPr marL="27432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7pPr>
                      <a:lvl8pPr marL="32004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8pPr>
                      <a:lvl9pPr marL="3657600" algn="l" defTabSz="457200" rtl="0" eaLnBrk="1" latinLnBrk="0" hangingPunct="1">
                        <a:defRPr lang="zh-CN" sz="1800" kern="1200">
                          <a:solidFill>
                            <a:schemeClr val="dk1"/>
                          </a:solidFill>
                          <a:latin typeface="Calibri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l" fontAlgn="ctr"/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签约学者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26" marR="7226" marT="7226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65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私家课</a:t>
            </a: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亲子课程 </a:t>
            </a: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Stem 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课程 （可以配合企业的品牌来进行定制，非常适合做亲子家庭系列）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511" y="1432383"/>
            <a:ext cx="5106989" cy="4828717"/>
          </a:xfrm>
        </p:spPr>
        <p:txBody>
          <a:bodyPr>
            <a:noAutofit/>
          </a:bodyPr>
          <a:lstStyle/>
          <a:p>
            <a:r>
              <a:rPr lang="en-US" altLang="zh-CN" sz="1200" dirty="0">
                <a:latin typeface="+mn-ea"/>
                <a:ea typeface="+mn-ea"/>
              </a:rPr>
              <a:t>EITECH</a:t>
            </a:r>
            <a:r>
              <a:rPr lang="zh-CN" altLang="en-US" sz="1200" dirty="0">
                <a:latin typeface="+mn-ea"/>
                <a:ea typeface="+mn-ea"/>
              </a:rPr>
              <a:t>机械⼯工程师启蒙课程 中英双语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+mn-ea"/>
                <a:ea typeface="+mn-ea"/>
              </a:rPr>
              <a:t>课程</a:t>
            </a:r>
            <a:r>
              <a:rPr lang="zh-CN" altLang="en-US" sz="1200" dirty="0">
                <a:latin typeface="+mn-ea"/>
                <a:ea typeface="+mn-ea"/>
              </a:rPr>
              <a:t>模拟现实⽣生活中的⼯工具和螺栓螺⺟母，加上 ⻮齿轮滑轮的结合，让孩⼦子在拼装中学习机械启蒙知识</a:t>
            </a:r>
            <a:r>
              <a:rPr lang="zh-CN" altLang="en-US" sz="1200" dirty="0" smtClean="0">
                <a:latin typeface="+mn-ea"/>
                <a:ea typeface="+mn-ea"/>
              </a:rPr>
              <a:t>。程</a:t>
            </a:r>
            <a:r>
              <a:rPr lang="zh-CN" altLang="en-US" sz="1200" dirty="0">
                <a:latin typeface="+mn-ea"/>
                <a:ea typeface="+mn-ea"/>
              </a:rPr>
              <a:t>内容涵盖各种形态 的⻜飞机、塔吊、起重机、钻探机等，孩⼦子也可以结合探索所得⾃自由 发挥</a:t>
            </a:r>
            <a:r>
              <a:rPr lang="en-US" altLang="zh-CN" sz="1200" dirty="0">
                <a:latin typeface="+mn-ea"/>
                <a:ea typeface="+mn-ea"/>
              </a:rPr>
              <a:t>DIY</a:t>
            </a:r>
            <a:r>
              <a:rPr lang="zh-CN" altLang="en-US" sz="1200" dirty="0">
                <a:latin typeface="+mn-ea"/>
                <a:ea typeface="+mn-ea"/>
              </a:rPr>
              <a:t>。</a:t>
            </a:r>
          </a:p>
          <a:p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TEIFOC</a:t>
            </a:r>
            <a:r>
              <a:rPr lang="zh-CN" altLang="en-US" sz="1200" dirty="0">
                <a:latin typeface="+mn-ea"/>
                <a:ea typeface="+mn-ea"/>
              </a:rPr>
              <a:t>建筑⼯工程师启蒙课程 中英双语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+mn-ea"/>
                <a:ea typeface="+mn-ea"/>
              </a:rPr>
              <a:t>选</a:t>
            </a:r>
            <a:r>
              <a:rPr lang="zh-CN" altLang="en-US" sz="1200" dirty="0">
                <a:latin typeface="+mn-ea"/>
                <a:ea typeface="+mn-ea"/>
              </a:rPr>
              <a:t>⽤用德国原装进⼝口的</a:t>
            </a:r>
            <a:r>
              <a:rPr lang="en-US" altLang="zh-CN" sz="1200" dirty="0">
                <a:latin typeface="+mn-ea"/>
                <a:ea typeface="+mn-ea"/>
              </a:rPr>
              <a:t>TEIFOC</a:t>
            </a:r>
            <a:r>
              <a:rPr lang="zh-CN" altLang="en-US" sz="1200" dirty="0">
                <a:latin typeface="+mn-ea"/>
                <a:ea typeface="+mn-ea"/>
              </a:rPr>
              <a:t>套件，真砖实瓦烧制的建筑材料料， 加上糯⽶米粉制成的⽔水泥泥砂浆，安全⽆无毒</a:t>
            </a:r>
            <a:r>
              <a:rPr lang="zh-CN" altLang="en-US" sz="1200" dirty="0" smtClean="0">
                <a:latin typeface="+mn-ea"/>
                <a:ea typeface="+mn-ea"/>
              </a:rPr>
              <a:t>环保孩</a:t>
            </a:r>
            <a:r>
              <a:rPr lang="zh-CN" altLang="en-US" sz="1200" dirty="0">
                <a:latin typeface="+mn-ea"/>
                <a:ea typeface="+mn-ea"/>
              </a:rPr>
              <a:t>⼦子将学习 到泥泥瓦匠的“经典学问”</a:t>
            </a:r>
            <a:r>
              <a:rPr lang="en-US" altLang="zh-CN" sz="1200" dirty="0">
                <a:latin typeface="+mn-ea"/>
                <a:ea typeface="+mn-ea"/>
              </a:rPr>
              <a:t>——</a:t>
            </a:r>
            <a:r>
              <a:rPr lang="zh-CN" altLang="en-US" sz="1200" dirty="0">
                <a:latin typeface="+mn-ea"/>
                <a:ea typeface="+mn-ea"/>
              </a:rPr>
              <a:t>上下错缝和内外搭</a:t>
            </a:r>
            <a:r>
              <a:rPr lang="zh-CN" altLang="en-US" sz="1200" dirty="0" smtClean="0">
                <a:latin typeface="+mn-ea"/>
                <a:ea typeface="+mn-ea"/>
              </a:rPr>
              <a:t>接、搭建实用</a:t>
            </a:r>
            <a:r>
              <a:rPr lang="zh-CN" altLang="en-US" sz="1200" dirty="0">
                <a:latin typeface="+mn-ea"/>
                <a:ea typeface="+mn-ea"/>
              </a:rPr>
              <a:t>的建筑，包括房⼦子、⽔水井、花园等，还会有 和植物、场景结合的</a:t>
            </a:r>
            <a:r>
              <a:rPr lang="en-US" altLang="zh-CN" sz="1200" dirty="0">
                <a:latin typeface="+mn-ea"/>
                <a:ea typeface="+mn-ea"/>
              </a:rPr>
              <a:t>DIY</a:t>
            </a:r>
            <a:r>
              <a:rPr lang="zh-CN" altLang="en-US" sz="1200" dirty="0">
                <a:latin typeface="+mn-ea"/>
                <a:ea typeface="+mn-ea"/>
              </a:rPr>
              <a:t>创意活动。</a:t>
            </a:r>
          </a:p>
          <a:p>
            <a:endParaRPr lang="zh-CN" altLang="en-US" sz="1200" dirty="0">
              <a:latin typeface="+mn-ea"/>
              <a:ea typeface="+mn-ea"/>
            </a:endParaRPr>
          </a:p>
          <a:p>
            <a:r>
              <a:rPr lang="en-US" altLang="zh-CN" sz="1200" dirty="0">
                <a:latin typeface="+mn-ea"/>
                <a:ea typeface="+mn-ea"/>
              </a:rPr>
              <a:t>ENGINO</a:t>
            </a:r>
            <a:r>
              <a:rPr lang="zh-CN" altLang="en-US" sz="1200" dirty="0">
                <a:latin typeface="+mn-ea"/>
                <a:ea typeface="+mn-ea"/>
              </a:rPr>
              <a:t>机械⼯工程师启蒙课程 中英双语</a:t>
            </a:r>
          </a:p>
          <a:p>
            <a:pPr marL="0" indent="0">
              <a:buNone/>
            </a:pPr>
            <a:r>
              <a:rPr lang="zh-CN" altLang="en-US" sz="1200" dirty="0" smtClean="0">
                <a:latin typeface="+mn-ea"/>
                <a:ea typeface="+mn-ea"/>
              </a:rPr>
              <a:t>选</a:t>
            </a:r>
            <a:r>
              <a:rPr lang="zh-CN" altLang="en-US" sz="1200" dirty="0">
                <a:latin typeface="+mn-ea"/>
                <a:ea typeface="+mn-ea"/>
              </a:rPr>
              <a:t>⽤用欧洲塞浦路路斯原装进⼝口的教具， 除了了</a:t>
            </a:r>
            <a:r>
              <a:rPr lang="en-US" altLang="zh-CN" sz="1200" dirty="0">
                <a:latin typeface="+mn-ea"/>
                <a:ea typeface="+mn-ea"/>
              </a:rPr>
              <a:t>360</a:t>
            </a:r>
            <a:r>
              <a:rPr lang="zh-CN" altLang="en-US" sz="1200" dirty="0">
                <a:latin typeface="+mn-ea"/>
                <a:ea typeface="+mn-ea"/>
              </a:rPr>
              <a:t>卡扣系统外，还带有两个⽅方向的电机</a:t>
            </a:r>
            <a:r>
              <a:rPr lang="zh-CN" altLang="en-US" sz="1200" dirty="0" smtClean="0">
                <a:latin typeface="+mn-ea"/>
                <a:ea typeface="+mn-ea"/>
              </a:rPr>
              <a:t>，学习机器人等模型的拼接、搭建，让</a:t>
            </a:r>
            <a:r>
              <a:rPr lang="zh-CN" altLang="en-US" sz="1200" dirty="0">
                <a:latin typeface="+mn-ea"/>
                <a:ea typeface="+mn-ea"/>
              </a:rPr>
              <a:t>孩</a:t>
            </a:r>
            <a:r>
              <a:rPr lang="zh-CN" altLang="en-US" sz="1200" dirty="0" smtClean="0">
                <a:latin typeface="+mn-ea"/>
                <a:ea typeface="+mn-ea"/>
              </a:rPr>
              <a:t>⼦的</a:t>
            </a:r>
            <a:r>
              <a:rPr lang="zh-CN" altLang="en-US" sz="1200" dirty="0">
                <a:latin typeface="+mn-ea"/>
                <a:ea typeface="+mn-ea"/>
              </a:rPr>
              <a:t>模型可以动 起来</a:t>
            </a:r>
            <a:r>
              <a:rPr lang="zh-CN" altLang="en-US" sz="1200" dirty="0" smtClean="0">
                <a:latin typeface="+mn-ea"/>
                <a:ea typeface="+mn-ea"/>
              </a:rPr>
              <a:t>。</a:t>
            </a:r>
            <a:endParaRPr lang="zh-CN" altLang="en-US" sz="1200" dirty="0">
              <a:latin typeface="+mn-ea"/>
              <a:ea typeface="+mn-ea"/>
            </a:endParaRPr>
          </a:p>
          <a:p>
            <a:endParaRPr lang="zh-CN" altLang="en-US" sz="1600" dirty="0"/>
          </a:p>
          <a:p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65" y="1432383"/>
            <a:ext cx="3217435" cy="1924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719" y="1432383"/>
            <a:ext cx="2895599" cy="1924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31" y="3522382"/>
            <a:ext cx="3208156" cy="21761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37652" y="5864513"/>
            <a:ext cx="312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latin typeface="+mj-ea"/>
                <a:ea typeface="+mj-ea"/>
              </a:rPr>
              <a:t>30</a:t>
            </a:r>
            <a:r>
              <a:rPr lang="zh-CN" altLang="en-US" sz="1100" dirty="0" smtClean="0">
                <a:latin typeface="+mj-ea"/>
                <a:ea typeface="+mj-ea"/>
              </a:rPr>
              <a:t>个家庭共同搭建一个城市家园，各尽其职</a:t>
            </a:r>
            <a:endParaRPr lang="zh-CN" altLang="en-US" sz="1100" dirty="0"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718" y="3526864"/>
            <a:ext cx="2895600" cy="2171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79339" y="5848926"/>
            <a:ext cx="312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与袁越老师学习自然科学，并搭建花园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6578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私家课</a:t>
            </a:r>
            <a:r>
              <a:rPr lang="en-US" altLang="zh-CN" dirty="0" smtClean="0"/>
              <a:t>-</a:t>
            </a:r>
            <a:r>
              <a:rPr lang="zh-CN" altLang="en-US" dirty="0" smtClean="0"/>
              <a:t>少儿艺术简史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9412" y="1532219"/>
            <a:ext cx="5665787" cy="3242982"/>
          </a:xfrm>
        </p:spPr>
        <p:txBody>
          <a:bodyPr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课程特点：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正如作为欧洲贵族语言的法语一样，欧洲艺术史是欧洲贵族从小必须学习的基本课程之一。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针对少儿的特点，经过专家组精心研究， “少儿艺术简史课程”把高雅的欧洲建筑艺术、绘画艺术、雕塑艺术和音乐艺术，与“欧洲时尚史”相结合，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通过欧洲各个历史时期里不同风格的时装、发型、服饰、花卉、餐具和美食来生动、有趣和细腻的讲解欧洲艺术史。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实践：组织学生及家长欣赏博物馆及餐厅、品牌等了解艺术</a:t>
            </a:r>
          </a:p>
        </p:txBody>
      </p:sp>
      <p:sp>
        <p:nvSpPr>
          <p:cNvPr id="4" name="矩形 3"/>
          <p:cNvSpPr/>
          <p:nvPr/>
        </p:nvSpPr>
        <p:spPr>
          <a:xfrm>
            <a:off x="6642100" y="1417919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zh-CN" altLang="zh-CN" sz="1600" b="1" dirty="0">
                <a:latin typeface="+mn-ea"/>
              </a:rPr>
              <a:t>课程纲要</a:t>
            </a:r>
            <a:endParaRPr lang="zh-CN" altLang="en-US" sz="1600" dirty="0">
              <a:latin typeface="+mn-ea"/>
            </a:endParaRP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1 </a:t>
            </a:r>
            <a:r>
              <a:rPr lang="zh-CN" altLang="en-US" sz="1600" dirty="0">
                <a:latin typeface="+mn-ea"/>
              </a:rPr>
              <a:t>、古典主义艺术与古典主义风格时装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、哥特艺术与哥特风格时装       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3</a:t>
            </a:r>
            <a:r>
              <a:rPr lang="zh-CN" altLang="en-US" sz="1600" dirty="0">
                <a:latin typeface="+mn-ea"/>
              </a:rPr>
              <a:t>、文艺复兴艺术与文艺复兴风格时装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 </a:t>
            </a:r>
            <a:r>
              <a:rPr lang="zh-CN" altLang="en-US" sz="1600" dirty="0">
                <a:latin typeface="+mn-ea"/>
              </a:rPr>
              <a:t>巴洛克艺术与巴洛克风格时装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5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 </a:t>
            </a:r>
            <a:r>
              <a:rPr lang="zh-CN" altLang="en-US" sz="1600" dirty="0">
                <a:latin typeface="+mn-ea"/>
              </a:rPr>
              <a:t>洛可可艺术与洛可可风格时装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6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 </a:t>
            </a:r>
            <a:r>
              <a:rPr lang="zh-CN" altLang="en-US" sz="1600" dirty="0">
                <a:latin typeface="+mn-ea"/>
              </a:rPr>
              <a:t>新古典主义艺术与新古典主义风格时装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7</a:t>
            </a:r>
            <a:r>
              <a:rPr lang="zh-CN" altLang="en-US" sz="1600" dirty="0">
                <a:latin typeface="+mn-ea"/>
              </a:rPr>
              <a:t>、新哥特艺术与浪漫主义风格时装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8</a:t>
            </a:r>
            <a:r>
              <a:rPr lang="zh-CN" altLang="en-US" sz="1600" dirty="0">
                <a:latin typeface="+mn-ea"/>
              </a:rPr>
              <a:t>、新洛可可艺术与新洛可可风格时装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9</a:t>
            </a:r>
            <a:r>
              <a:rPr lang="zh-CN" altLang="en-US" sz="1600" dirty="0">
                <a:latin typeface="+mn-ea"/>
              </a:rPr>
              <a:t>、印象主义艺术与印象主义风格时装</a:t>
            </a:r>
            <a:endParaRPr lang="en-US" altLang="zh-CN" sz="1600" dirty="0">
              <a:latin typeface="+mn-ea"/>
            </a:endParaRP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1600" dirty="0">
                <a:latin typeface="+mn-ea"/>
              </a:rPr>
              <a:t>10</a:t>
            </a:r>
            <a:r>
              <a:rPr lang="zh-CN" altLang="en-US" sz="1600" dirty="0">
                <a:latin typeface="+mn-ea"/>
              </a:rPr>
              <a:t>、新艺术与新艺术风格时装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11</a:t>
            </a:r>
            <a:r>
              <a:rPr lang="zh-CN" altLang="en-US" sz="1600" dirty="0">
                <a:latin typeface="+mn-ea"/>
              </a:rPr>
              <a:t>、装饰艺术与装饰艺术风格时装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zh-CN" altLang="en-US" sz="1600" dirty="0">
                <a:latin typeface="+mn-ea"/>
              </a:rPr>
              <a:t> </a:t>
            </a:r>
            <a:r>
              <a:rPr lang="en-US" altLang="zh-CN" sz="1600" dirty="0">
                <a:latin typeface="+mn-ea"/>
              </a:rPr>
              <a:t>12 </a:t>
            </a:r>
            <a:r>
              <a:rPr lang="zh-CN" altLang="en-US" sz="1600" dirty="0">
                <a:latin typeface="+mn-ea"/>
              </a:rPr>
              <a:t>当代艺术与当代风格时装</a:t>
            </a:r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003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课程案例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111" y="1430618"/>
            <a:ext cx="8946541" cy="4195481"/>
          </a:xfrm>
        </p:spPr>
        <p:txBody>
          <a:bodyPr/>
          <a:lstStyle/>
          <a:p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服务客户 </a:t>
            </a:r>
            <a:r>
              <a:rPr lang="en-US" altLang="zh-CN" sz="18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Laperla</a:t>
            </a:r>
            <a:endParaRPr lang="en-US" altLang="zh-CN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在每一场课程中，都融合了客户的品牌文化及增加客户与品牌商交流时间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58" y="2591535"/>
            <a:ext cx="3121528" cy="3124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33" y="2589293"/>
            <a:ext cx="3095100" cy="31130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71822" y="5957033"/>
            <a:ext cx="709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手作香氛：客户手作完，画上自己的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LOGO</a:t>
            </a:r>
            <a:r>
              <a:rPr lang="zh-CN" altLang="en-US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，贴士品牌的</a:t>
            </a:r>
            <a:r>
              <a:rPr lang="en-US" altLang="zh-CN" sz="1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logo</a:t>
            </a:r>
            <a:endParaRPr lang="zh-CN" altLang="en-US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06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936" y="234355"/>
            <a:ext cx="3827904" cy="25455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247" y="249833"/>
            <a:ext cx="3708400" cy="2530078"/>
          </a:xfrm>
          <a:prstGeom prst="rect">
            <a:avLst/>
          </a:prstGeom>
        </p:spPr>
      </p:pic>
      <p:sp>
        <p:nvSpPr>
          <p:cNvPr id="8" name="AutoShape 6" descr="http://mmbiz.qpic.cn/mmbiz_jpg/MsY0COZPZAFxWvgmbVwEAKpE3tet4iahUcibYllTQWcpasHtmtbnsQ2UrVH0Br5EraFOVBrJB9jQBgrJAPbGuxTQ/640?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75" y="3200400"/>
            <a:ext cx="3883026" cy="2628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743" y="3196907"/>
            <a:ext cx="3809903" cy="263239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24001" y="2806879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古典音乐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654801" y="2779911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养生美食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90701" y="5923756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摄影美学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654801" y="5923756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餐桌艺术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55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mmbiz.qpic.cn/mmbiz_jpg/MsY0COZPZAFxWvgmbVwEAKpE3tet4iahUxDE5TDCF08t5CXKrI4Lo4kwGEld12NaotnOd1BKyqo6hVDVJO8OUpQ/640?tp=webp&amp;wxfrom=5&amp;wx_lazy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770" y="1364930"/>
            <a:ext cx="2446634" cy="3444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371600"/>
            <a:ext cx="2462106" cy="3441700"/>
          </a:xfrm>
          <a:prstGeom prst="rect">
            <a:avLst/>
          </a:prstGeom>
        </p:spPr>
      </p:pic>
      <p:sp>
        <p:nvSpPr>
          <p:cNvPr id="8" name="AutoShape 4" descr="http://mmbiz.qpic.cn/mmbiz/MsY0COZPZAFdYzSibwvskDdS59zNa7lX9UrpyDzkvqiawvEDIqaMibeoOwq6Fru5iabWiaXBe8f7GBv2O0aTtbKEVPQ/640?tp=webp&amp;wxfrom=5&amp;wx_lazy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90" y="1364930"/>
            <a:ext cx="2534710" cy="34483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364" y="1371600"/>
            <a:ext cx="2600326" cy="34671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38965" y="5176269"/>
            <a:ext cx="10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手</a:t>
            </a:r>
            <a:r>
              <a:rPr lang="zh-CN" altLang="en-US" sz="1400" dirty="0" smtClean="0">
                <a:latin typeface="+mn-ea"/>
              </a:rPr>
              <a:t>作烘焙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36433" y="5176272"/>
            <a:ext cx="10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n-ea"/>
              </a:rPr>
              <a:t>手作食器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92333" y="5176271"/>
            <a:ext cx="10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n-ea"/>
              </a:rPr>
              <a:t>日式烘焙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37133" y="5176270"/>
            <a:ext cx="10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手</a:t>
            </a:r>
            <a:r>
              <a:rPr lang="zh-CN" altLang="en-US" sz="1400" dirty="0" smtClean="0">
                <a:latin typeface="+mn-ea"/>
              </a:rPr>
              <a:t>作</a:t>
            </a:r>
            <a:r>
              <a:rPr lang="zh-CN" altLang="en-US" sz="1400" dirty="0">
                <a:latin typeface="+mn-ea"/>
              </a:rPr>
              <a:t>首饰</a:t>
            </a:r>
          </a:p>
        </p:txBody>
      </p:sp>
    </p:spTree>
    <p:extLst>
      <p:ext uri="{BB962C8B-B14F-4D97-AF65-F5344CB8AC3E}">
        <p14:creationId xmlns:p14="http://schemas.microsoft.com/office/powerpoint/2010/main" val="276248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1523</Words>
  <Application>Microsoft Office PowerPoint</Application>
  <PresentationFormat>宽屏</PresentationFormat>
  <Paragraphs>168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Adobe 楷体 Std R</vt:lpstr>
      <vt:lpstr>Microsoft YaHei UI</vt:lpstr>
      <vt:lpstr>黑体</vt:lpstr>
      <vt:lpstr>华文楷体</vt:lpstr>
      <vt:lpstr>宋体</vt:lpstr>
      <vt:lpstr>幼圆</vt:lpstr>
      <vt:lpstr>Arial</vt:lpstr>
      <vt:lpstr>Calibri</vt:lpstr>
      <vt:lpstr>Century Gothic</vt:lpstr>
      <vt:lpstr>Lucida Calligraphy</vt:lpstr>
      <vt:lpstr>Lucida Handwriting</vt:lpstr>
      <vt:lpstr>Wingdings 3</vt:lpstr>
      <vt:lpstr>离子</vt:lpstr>
      <vt:lpstr>企业的活动管家 2017·肯爱生活</vt:lpstr>
      <vt:lpstr>Greeting</vt:lpstr>
      <vt:lpstr>PowerPoint 演示文稿</vt:lpstr>
      <vt:lpstr>PowerPoint 演示文稿</vt:lpstr>
      <vt:lpstr>私家课-亲子课程 Stem 课程 （可以配合企业的品牌来进行定制，非常适合做亲子家庭系列）</vt:lpstr>
      <vt:lpstr>私家课-少儿艺术简史</vt:lpstr>
      <vt:lpstr>课程案例</vt:lpstr>
      <vt:lpstr>PowerPoint 演示文稿</vt:lpstr>
      <vt:lpstr>PowerPoint 演示文稿</vt:lpstr>
      <vt:lpstr>PowerPoint 演示文稿</vt:lpstr>
      <vt:lpstr>服务内容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2016-12-22T15:59:52Z</dcterms:created>
  <dcterms:modified xsi:type="dcterms:W3CDTF">2017-01-13T16:19:25Z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